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91" r:id="rId5"/>
    <p:sldId id="289" r:id="rId6"/>
    <p:sldId id="290" r:id="rId7"/>
    <p:sldId id="292"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0"/>
            <a:ext cx="9144000" cy="6857999"/>
          </a:xfrm>
        </p:spPr>
      </p:pic>
      <p:sp>
        <p:nvSpPr>
          <p:cNvPr id="11" name="TextBox 10"/>
          <p:cNvSpPr txBox="1"/>
          <p:nvPr/>
        </p:nvSpPr>
        <p:spPr>
          <a:xfrm>
            <a:off x="0" y="152400"/>
            <a:ext cx="87630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PSK</a:t>
            </a:r>
          </a:p>
          <a:p>
            <a:pPr algn="ctr"/>
            <a:r>
              <a:rPr lang="en-US" sz="4000" dirty="0" smtClean="0">
                <a:solidFill>
                  <a:schemeClr val="bg1"/>
                </a:solidFill>
                <a:latin typeface="Aharoni" pitchFamily="2" charset="-79"/>
                <a:cs typeface="Aharoni" pitchFamily="2" charset="-79"/>
              </a:rPr>
              <a:t>Purchasing &amp; Store Keeping  </a:t>
            </a:r>
            <a:endParaRPr lang="en-US" sz="4000" dirty="0">
              <a:solidFill>
                <a:schemeClr val="bg1"/>
              </a:solidFill>
              <a:latin typeface="Aharoni" pitchFamily="2" charset="-79"/>
              <a:cs typeface="Aharoni" pitchFamily="2" charset="-79"/>
            </a:endParaRPr>
          </a:p>
        </p:txBody>
      </p:sp>
      <p:sp>
        <p:nvSpPr>
          <p:cNvPr id="13" name="TextBox 12"/>
          <p:cNvSpPr txBox="1"/>
          <p:nvPr/>
        </p:nvSpPr>
        <p:spPr>
          <a:xfrm>
            <a:off x="1295400" y="2057400"/>
            <a:ext cx="6553200" cy="523220"/>
          </a:xfrm>
          <a:prstGeom prst="rect">
            <a:avLst/>
          </a:prstGeom>
          <a:solidFill>
            <a:schemeClr val="accent2"/>
          </a:solidFill>
        </p:spPr>
        <p:txBody>
          <a:bodyPr wrap="square" rtlCol="0">
            <a:spAutoFit/>
          </a:bodyPr>
          <a:lstStyle/>
          <a:p>
            <a:pPr algn="ctr"/>
            <a:r>
              <a:rPr lang="en-US" sz="2800" b="1" dirty="0" smtClean="0"/>
              <a:t> </a:t>
            </a:r>
            <a:r>
              <a:rPr lang="en-US" sz="2800" b="1" dirty="0" smtClean="0">
                <a:solidFill>
                  <a:schemeClr val="bg1"/>
                </a:solidFill>
              </a:rPr>
              <a:t>Chapter 4 :- Purchase procedure </a:t>
            </a:r>
            <a:endParaRPr lang="en-US"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1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228600" y="152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 </a:t>
            </a:r>
            <a:r>
              <a:rPr lang="en-US" sz="2400" b="1" dirty="0" smtClean="0"/>
              <a:t>Q.3 Ethics in Buying or Code of Ethic are to be followed Ethics in Buying or Purchasing Ethics</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1524000"/>
            <a:ext cx="8915400" cy="470898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latin typeface="Aharoni" pitchFamily="2" charset="-79"/>
                <a:cs typeface="Aharoni" pitchFamily="2" charset="-79"/>
              </a:rPr>
              <a:t>Meaning:- The word ethics is derived from Greek word “ Ethos” which means “ Character’ or “Fundamental Values”.</a:t>
            </a:r>
          </a:p>
          <a:p>
            <a:r>
              <a:rPr lang="en-US" sz="2000" dirty="0" smtClean="0">
                <a:latin typeface="Aharoni" pitchFamily="2" charset="-79"/>
                <a:cs typeface="Aharoni" pitchFamily="2" charset="-79"/>
              </a:rPr>
              <a:t> Ethics is branch of Philosophy which is concerned with ethical values and moral characteristics.</a:t>
            </a:r>
          </a:p>
          <a:p>
            <a:r>
              <a:rPr lang="en-US" sz="2000" dirty="0" smtClean="0">
                <a:latin typeface="Aharoni" pitchFamily="2" charset="-79"/>
                <a:cs typeface="Aharoni" pitchFamily="2" charset="-79"/>
              </a:rPr>
              <a:t>Ethics in buying and selling means following rules and regulations, code of conduct, morals, values, etc. It is also helped to maintain cordial and mutual relationship with suppliers.</a:t>
            </a:r>
          </a:p>
          <a:p>
            <a:r>
              <a:rPr lang="en-US" sz="2000" dirty="0" smtClean="0">
                <a:latin typeface="Aharoni" pitchFamily="2" charset="-79"/>
                <a:cs typeface="Aharoni" pitchFamily="2" charset="-79"/>
              </a:rPr>
              <a:t>To take interest and care at the time all buying materials of the organization.</a:t>
            </a:r>
          </a:p>
          <a:p>
            <a:r>
              <a:rPr lang="en-US" sz="2000" dirty="0" smtClean="0">
                <a:latin typeface="Aharoni" pitchFamily="2" charset="-79"/>
                <a:cs typeface="Aharoni" pitchFamily="2" charset="-79"/>
              </a:rPr>
              <a:t>To give equal important at the time placing order of all departments.</a:t>
            </a:r>
          </a:p>
          <a:p>
            <a:r>
              <a:rPr lang="en-US" sz="2000" dirty="0" smtClean="0">
                <a:latin typeface="Aharoni" pitchFamily="2" charset="-79"/>
                <a:cs typeface="Aharoni" pitchFamily="2" charset="-79"/>
              </a:rPr>
              <a:t>To take of every goods purchased is worth value of money paid</a:t>
            </a:r>
          </a:p>
          <a:p>
            <a:r>
              <a:rPr lang="en-US" sz="2000" dirty="0" smtClean="0">
                <a:latin typeface="Aharoni" pitchFamily="2" charset="-79"/>
                <a:cs typeface="Aharoni" pitchFamily="2" charset="-79"/>
              </a:rPr>
              <a:t>To avoid any kind of malpractices and be honest at every time</a:t>
            </a:r>
          </a:p>
          <a:p>
            <a:r>
              <a:rPr lang="en-US" sz="2000" dirty="0" smtClean="0">
                <a:latin typeface="Aharoni" pitchFamily="2" charset="-79"/>
                <a:cs typeface="Aharoni" pitchFamily="2" charset="-79"/>
              </a:rPr>
              <a:t>To buy right products/Material</a:t>
            </a:r>
          </a:p>
          <a:p>
            <a:r>
              <a:rPr lang="en-US" sz="2000" dirty="0" smtClean="0">
                <a:latin typeface="Aharoni" pitchFamily="2" charset="-79"/>
                <a:cs typeface="Aharoni" pitchFamily="2" charset="-79"/>
              </a:rPr>
              <a:t>To buy at right price and from right sources.</a:t>
            </a:r>
          </a:p>
          <a:p>
            <a:r>
              <a:rPr lang="en-US" sz="2000" dirty="0" smtClean="0">
                <a:latin typeface="Aharoni" pitchFamily="2" charset="-79"/>
                <a:cs typeface="Aharoni" pitchFamily="2" charset="-79"/>
              </a:rPr>
              <a:t>To develop  cordial and mutual relationship with suppliers.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228600" y="152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 </a:t>
            </a:r>
            <a:r>
              <a:rPr lang="en-US" sz="2400" b="1" dirty="0" smtClean="0"/>
              <a:t>Q.3 Ethics in Buying or Code of Ethic are to be followed Ethics in Buying or Purchasing Ethics</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2078772"/>
            <a:ext cx="8915400" cy="4093428"/>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latin typeface="Aharoni" pitchFamily="2" charset="-79"/>
                <a:cs typeface="Aharoni" pitchFamily="2" charset="-79"/>
              </a:rPr>
              <a:t>Being ethical means following a code viewed as fair by those within the profession as well as the community. </a:t>
            </a:r>
          </a:p>
          <a:p>
            <a:r>
              <a:rPr lang="en-US" sz="2000" dirty="0" smtClean="0">
                <a:latin typeface="Aharoni" pitchFamily="2" charset="-79"/>
                <a:cs typeface="Aharoni" pitchFamily="2" charset="-79"/>
              </a:rPr>
              <a:t>Three rules are understood to be a part of ethical behavior.</a:t>
            </a:r>
          </a:p>
          <a:p>
            <a:pPr>
              <a:buFont typeface="Wingdings" pitchFamily="2" charset="2"/>
              <a:buChar char="Ø"/>
            </a:pPr>
            <a:r>
              <a:rPr lang="en-US" sz="2000" dirty="0" smtClean="0">
                <a:latin typeface="Aharoni" pitchFamily="2" charset="-79"/>
                <a:cs typeface="Aharoni" pitchFamily="2" charset="-79"/>
              </a:rPr>
              <a:t> First, a buyer must commit his or her attention and energies for the organization's benefit rather than personal enrichment at the expense of the organization. Ethical buyers do not accept outside gifts or favors that violate their firm's ethics policy. Ethical buyers are also not tempted or influenced by the unethical practices of salespeople and so not have personal financial arrangements with suppliers. </a:t>
            </a:r>
          </a:p>
          <a:p>
            <a:pPr>
              <a:buFont typeface="Wingdings" pitchFamily="2" charset="2"/>
              <a:buChar char="Ø"/>
            </a:pPr>
            <a:r>
              <a:rPr lang="en-US" sz="2000" dirty="0" smtClean="0">
                <a:latin typeface="Aharoni" pitchFamily="2" charset="-79"/>
                <a:cs typeface="Aharoni" pitchFamily="2" charset="-79"/>
              </a:rPr>
              <a:t>Second, a buyer must act ethically towards suppliers or potential suppliers. This means treating each supplier professionally and with respect. Finally, a buyer must uphold the ethical standards set forth by his or 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1413808"/>
            <a:ext cx="8915400" cy="1938992"/>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latin typeface="Aharoni" pitchFamily="2" charset="-79"/>
                <a:cs typeface="Aharoni" pitchFamily="2" charset="-79"/>
              </a:rPr>
              <a:t>Ethics in buying and selling means following rules and regulations, code of conduct, morals, values, etc. For the ethic, value are related with social science behavior which are helpful for maintaining cordial and good relationship with the suppliers. </a:t>
            </a:r>
            <a:br>
              <a:rPr lang="en-US" sz="2000" dirty="0" smtClean="0">
                <a:latin typeface="Aharoni" pitchFamily="2" charset="-79"/>
                <a:cs typeface="Aharoni" pitchFamily="2" charset="-79"/>
              </a:rPr>
            </a:br>
            <a:r>
              <a:rPr lang="en-US" sz="2000" dirty="0" smtClean="0">
                <a:solidFill>
                  <a:schemeClr val="bg1"/>
                </a:solidFill>
                <a:latin typeface="Aharoni" pitchFamily="2" charset="-79"/>
                <a:cs typeface="Aharoni" pitchFamily="2" charset="-79"/>
              </a:rPr>
              <a:t/>
            </a:r>
            <a:br>
              <a:rPr lang="en-US" sz="2000" dirty="0" smtClean="0">
                <a:solidFill>
                  <a:schemeClr val="bg1"/>
                </a:solidFill>
                <a:latin typeface="Aharoni" pitchFamily="2" charset="-79"/>
                <a:cs typeface="Aharoni" pitchFamily="2" charset="-79"/>
              </a:rPr>
            </a:br>
            <a:endParaRPr lang="en-US" sz="20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26625" name="Rectangle 1"/>
          <p:cNvSpPr>
            <a:spLocks noChangeArrowheads="1"/>
          </p:cNvSpPr>
          <p:nvPr/>
        </p:nvSpPr>
        <p:spPr bwMode="auto">
          <a:xfrm>
            <a:off x="228600" y="838200"/>
            <a:ext cx="8915400" cy="5632311"/>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solidFill>
                  <a:schemeClr val="bg1"/>
                </a:solidFill>
              </a:rPr>
              <a:t>1</a:t>
            </a:r>
            <a:r>
              <a:rPr lang="en-US" sz="2000" dirty="0" smtClean="0">
                <a:solidFill>
                  <a:schemeClr val="bg1"/>
                </a:solidFill>
                <a:latin typeface="Aharoni" pitchFamily="2" charset="-79"/>
                <a:cs typeface="Aharoni" pitchFamily="2" charset="-79"/>
              </a:rPr>
              <a:t>. To take care of the interest of the organization in all</a:t>
            </a:r>
          </a:p>
          <a:p>
            <a:r>
              <a:rPr lang="en-US" sz="2000" dirty="0" smtClean="0">
                <a:solidFill>
                  <a:schemeClr val="bg1"/>
                </a:solidFill>
                <a:latin typeface="Aharoni" pitchFamily="2" charset="-79"/>
                <a:cs typeface="Aharoni" pitchFamily="2" charset="-79"/>
              </a:rPr>
              <a:t>Transactions</a:t>
            </a:r>
          </a:p>
          <a:p>
            <a:r>
              <a:rPr lang="en-US" sz="2000" dirty="0" smtClean="0">
                <a:solidFill>
                  <a:schemeClr val="bg1"/>
                </a:solidFill>
                <a:latin typeface="Aharoni" pitchFamily="2" charset="-79"/>
                <a:cs typeface="Aharoni" pitchFamily="2" charset="-79"/>
              </a:rPr>
              <a:t> 2. To give equal importance to each and every department,</a:t>
            </a:r>
          </a:p>
          <a:p>
            <a:r>
              <a:rPr lang="en-US" sz="2000" dirty="0" smtClean="0">
                <a:solidFill>
                  <a:schemeClr val="bg1"/>
                </a:solidFill>
                <a:latin typeface="Aharoni" pitchFamily="2" charset="-79"/>
                <a:cs typeface="Aharoni" pitchFamily="2" charset="-79"/>
              </a:rPr>
              <a:t>selection units while placing an order </a:t>
            </a:r>
          </a:p>
          <a:p>
            <a:r>
              <a:rPr lang="en-US" sz="2000" dirty="0" smtClean="0">
                <a:solidFill>
                  <a:schemeClr val="bg1"/>
                </a:solidFill>
                <a:latin typeface="Aharoni" pitchFamily="2" charset="-79"/>
                <a:cs typeface="Aharoni" pitchFamily="2" charset="-79"/>
              </a:rPr>
              <a:t>3. To take care that goods purchased are worth to every value</a:t>
            </a:r>
          </a:p>
          <a:p>
            <a:r>
              <a:rPr lang="en-US" sz="2000" dirty="0" smtClean="0">
                <a:solidFill>
                  <a:schemeClr val="bg1"/>
                </a:solidFill>
                <a:latin typeface="Aharoni" pitchFamily="2" charset="-79"/>
                <a:cs typeface="Aharoni" pitchFamily="2" charset="-79"/>
              </a:rPr>
              <a:t>of to be paid </a:t>
            </a:r>
          </a:p>
          <a:p>
            <a:r>
              <a:rPr lang="en-US" sz="2000" dirty="0" smtClean="0">
                <a:solidFill>
                  <a:schemeClr val="bg1"/>
                </a:solidFill>
                <a:latin typeface="Aharoni" pitchFamily="2" charset="-79"/>
                <a:cs typeface="Aharoni" pitchFamily="2" charset="-79"/>
              </a:rPr>
              <a:t>4. To avoid any kind of malpractices through absolute honesty</a:t>
            </a:r>
          </a:p>
          <a:p>
            <a:r>
              <a:rPr lang="en-US" sz="2000" dirty="0" smtClean="0">
                <a:solidFill>
                  <a:schemeClr val="bg1"/>
                </a:solidFill>
                <a:latin typeface="Aharoni" pitchFamily="2" charset="-79"/>
                <a:cs typeface="Aharoni" pitchFamily="2" charset="-79"/>
              </a:rPr>
              <a:t>and sincerity </a:t>
            </a:r>
          </a:p>
          <a:p>
            <a:r>
              <a:rPr lang="en-US" sz="2000" dirty="0" smtClean="0">
                <a:solidFill>
                  <a:schemeClr val="bg1"/>
                </a:solidFill>
                <a:latin typeface="Aharoni" pitchFamily="2" charset="-79"/>
                <a:cs typeface="Aharoni" pitchFamily="2" charset="-79"/>
              </a:rPr>
              <a:t>5. Through moral business supply of goods one can keep up</a:t>
            </a:r>
          </a:p>
          <a:p>
            <a:r>
              <a:rPr lang="en-US" sz="2000" dirty="0" smtClean="0">
                <a:solidFill>
                  <a:schemeClr val="bg1"/>
                </a:solidFill>
                <a:latin typeface="Aharoni" pitchFamily="2" charset="-79"/>
                <a:cs typeface="Aharoni" pitchFamily="2" charset="-79"/>
              </a:rPr>
              <a:t>the word or respect for one's obligation. </a:t>
            </a:r>
          </a:p>
          <a:p>
            <a:r>
              <a:rPr lang="en-US" sz="2000" dirty="0" smtClean="0">
                <a:solidFill>
                  <a:schemeClr val="bg1"/>
                </a:solidFill>
                <a:latin typeface="Aharoni" pitchFamily="2" charset="-79"/>
                <a:cs typeface="Aharoni" pitchFamily="2" charset="-79"/>
              </a:rPr>
              <a:t>6. To buy from the right source of supply </a:t>
            </a:r>
          </a:p>
          <a:p>
            <a:r>
              <a:rPr lang="en-US" sz="2000" dirty="0" smtClean="0">
                <a:solidFill>
                  <a:schemeClr val="bg1"/>
                </a:solidFill>
                <a:latin typeface="Aharoni" pitchFamily="2" charset="-79"/>
                <a:cs typeface="Aharoni" pitchFamily="2" charset="-79"/>
              </a:rPr>
              <a:t>7. To follow proper terms and conditions and procedures</a:t>
            </a:r>
          </a:p>
          <a:p>
            <a:r>
              <a:rPr lang="en-US" sz="2000" dirty="0" smtClean="0">
                <a:solidFill>
                  <a:schemeClr val="bg1"/>
                </a:solidFill>
                <a:latin typeface="Aharoni" pitchFamily="2" charset="-79"/>
                <a:cs typeface="Aharoni" pitchFamily="2" charset="-79"/>
              </a:rPr>
              <a:t>regarding purchasing </a:t>
            </a:r>
          </a:p>
          <a:p>
            <a:r>
              <a:rPr lang="en-US" sz="2000" dirty="0" smtClean="0">
                <a:solidFill>
                  <a:schemeClr val="bg1"/>
                </a:solidFill>
                <a:latin typeface="Aharoni" pitchFamily="2" charset="-79"/>
                <a:cs typeface="Aharoni" pitchFamily="2" charset="-79"/>
              </a:rPr>
              <a:t>8. To develop cordial relationship with decent proper respect.</a:t>
            </a:r>
          </a:p>
          <a:p>
            <a:r>
              <a:rPr lang="en-US" sz="2000" dirty="0" smtClean="0">
                <a:solidFill>
                  <a:schemeClr val="bg1"/>
                </a:solidFill>
                <a:latin typeface="Aharoni" pitchFamily="2" charset="-79"/>
                <a:cs typeface="Aharoni" pitchFamily="2" charset="-79"/>
              </a:rPr>
              <a:t/>
            </a:r>
            <a:br>
              <a:rPr lang="en-US" sz="2000" dirty="0" smtClean="0">
                <a:solidFill>
                  <a:schemeClr val="bg1"/>
                </a:solidFill>
                <a:latin typeface="Aharoni" pitchFamily="2" charset="-79"/>
                <a:cs typeface="Aharoni" pitchFamily="2" charset="-79"/>
              </a:rPr>
            </a:br>
            <a:endParaRPr lang="en-US" sz="2000" dirty="0" smtClean="0">
              <a:solidFill>
                <a:schemeClr val="bg1"/>
              </a:solidFill>
              <a:latin typeface="Aharoni" pitchFamily="2" charset="-79"/>
              <a:cs typeface="Aharoni" pitchFamily="2" charset="-79"/>
            </a:endParaRPr>
          </a:p>
          <a:p>
            <a:r>
              <a:rPr lang="en-US" sz="2000" dirty="0" smtClean="0"/>
              <a:t/>
            </a:r>
            <a:br>
              <a:rPr lang="en-US" sz="2000" dirty="0" smtClean="0"/>
            </a:br>
            <a:endParaRPr lang="en-US" sz="20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527</Words>
  <Application>Microsoft Office PowerPoint</Application>
  <PresentationFormat>On-screen Show (4:3)</PresentationFormat>
  <Paragraphs>61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65</cp:revision>
  <dcterms:created xsi:type="dcterms:W3CDTF">2020-06-02T07:05:21Z</dcterms:created>
  <dcterms:modified xsi:type="dcterms:W3CDTF">2021-09-22T10:11:49Z</dcterms:modified>
</cp:coreProperties>
</file>